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8" r:id="rId5"/>
    <p:sldId id="259" r:id="rId6"/>
    <p:sldId id="260" r:id="rId7"/>
    <p:sldId id="271" r:id="rId8"/>
    <p:sldId id="262" r:id="rId9"/>
    <p:sldId id="263" r:id="rId10"/>
    <p:sldId id="264" r:id="rId11"/>
    <p:sldId id="268" r:id="rId12"/>
    <p:sldId id="265" r:id="rId13"/>
    <p:sldId id="266"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75" d="100"/>
          <a:sy n="75" d="100"/>
        </p:scale>
        <p:origin x="97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422073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73FF64-AD13-41B2-8CEA-B6B3D9728748}" type="datetimeFigureOut">
              <a:rPr lang="en-IN" smtClean="0"/>
              <a:t>04-07-2022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45966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58368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91225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63222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118118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4128726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63392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7438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22491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64191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73FF64-AD13-41B2-8CEA-B6B3D9728748}" type="datetimeFigureOut">
              <a:rPr lang="en-IN" smtClean="0"/>
              <a:t>04-07-2022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352015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73FF64-AD13-41B2-8CEA-B6B3D9728748}" type="datetimeFigureOut">
              <a:rPr lang="en-IN" smtClean="0"/>
              <a:t>04-07-2022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968903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324938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2992295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973FF64-AD13-41B2-8CEA-B6B3D9728748}" type="datetimeFigureOut">
              <a:rPr lang="en-IN" smtClean="0"/>
              <a:t>04-07-2022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4753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73FF64-AD13-41B2-8CEA-B6B3D9728748}" type="datetimeFigureOut">
              <a:rPr lang="en-IN" smtClean="0"/>
              <a:t>04-07-2022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13888-674E-48D6-8D75-5429497D272C}" type="slidenum">
              <a:rPr lang="en-IN" smtClean="0"/>
              <a:t>‹#›</a:t>
            </a:fld>
            <a:endParaRPr lang="en-IN"/>
          </a:p>
        </p:txBody>
      </p:sp>
    </p:spTree>
    <p:extLst>
      <p:ext uri="{BB962C8B-B14F-4D97-AF65-F5344CB8AC3E}">
        <p14:creationId xmlns:p14="http://schemas.microsoft.com/office/powerpoint/2010/main" val="118630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73FF64-AD13-41B2-8CEA-B6B3D9728748}" type="datetimeFigureOut">
              <a:rPr lang="en-IN" smtClean="0"/>
              <a:t>04-07-2022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A13888-674E-48D6-8D75-5429497D272C}" type="slidenum">
              <a:rPr lang="en-IN" smtClean="0"/>
              <a:t>‹#›</a:t>
            </a:fld>
            <a:endParaRPr lang="en-IN"/>
          </a:p>
        </p:txBody>
      </p:sp>
    </p:spTree>
    <p:extLst>
      <p:ext uri="{BB962C8B-B14F-4D97-AF65-F5344CB8AC3E}">
        <p14:creationId xmlns:p14="http://schemas.microsoft.com/office/powerpoint/2010/main" val="39312356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 TargetMode="External"/><Relationship Id="rId2" Type="http://schemas.openxmlformats.org/officeDocument/2006/relationships/hyperlink" Target="https://www.udemy.com/" TargetMode="External"/><Relationship Id="rId1" Type="http://schemas.openxmlformats.org/officeDocument/2006/relationships/slideLayout" Target="../slideLayouts/slideLayout2.xml"/><Relationship Id="rId4" Type="http://schemas.openxmlformats.org/officeDocument/2006/relationships/hyperlink" Target="https://www.quora.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Presentation_semantics" TargetMode="External"/><Relationship Id="rId13" Type="http://schemas.openxmlformats.org/officeDocument/2006/relationships/hyperlink" Target="https://en.wikipedia.org/wiki/CSS" TargetMode="External"/><Relationship Id="rId3" Type="http://schemas.openxmlformats.org/officeDocument/2006/relationships/hyperlink" Target="https://en.wikipedia.org/wiki/Web_browser" TargetMode="External"/><Relationship Id="rId7" Type="http://schemas.openxmlformats.org/officeDocument/2006/relationships/hyperlink" Target="https://en.wikipedia.org/wiki/Style_sheet_language" TargetMode="External"/><Relationship Id="rId12" Type="http://schemas.openxmlformats.org/officeDocument/2006/relationships/hyperlink" Target="https://en.wikipedia.org/wiki/Programming_language" TargetMode="External"/><Relationship Id="rId2" Type="http://schemas.openxmlformats.org/officeDocument/2006/relationships/hyperlink" Target="https://en.wikipedia.org/wiki/Markup_language" TargetMode="Externa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en.wikipedia.org/wiki/JavaScript" TargetMode="External"/><Relationship Id="rId11" Type="http://schemas.openxmlformats.org/officeDocument/2006/relationships/hyperlink" Target="https://en.wikipedia.org/wiki/World_Wide_Web" TargetMode="External"/><Relationship Id="rId5" Type="http://schemas.openxmlformats.org/officeDocument/2006/relationships/hyperlink" Target="https://en.wikipedia.org/wiki/Scripting_language" TargetMode="External"/><Relationship Id="rId15" Type="http://schemas.openxmlformats.org/officeDocument/2006/relationships/image" Target="../media/image13.png"/><Relationship Id="rId10" Type="http://schemas.openxmlformats.org/officeDocument/2006/relationships/hyperlink" Target="https://en.wikipedia.org/wiki/CSS#cite_note-1" TargetMode="External"/><Relationship Id="rId4" Type="http://schemas.openxmlformats.org/officeDocument/2006/relationships/hyperlink" Target="https://en.wikipedia.org/wiki/Cascading_Style_Sheets" TargetMode="External"/><Relationship Id="rId9" Type="http://schemas.openxmlformats.org/officeDocument/2006/relationships/hyperlink" Target="https://en.wikipedia.org/wiki/HTML" TargetMode="Externa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75B1-A3CD-484D-AD27-9312101A922C}"/>
              </a:ext>
            </a:extLst>
          </p:cNvPr>
          <p:cNvSpPr>
            <a:spLocks noGrp="1"/>
          </p:cNvSpPr>
          <p:nvPr>
            <p:ph type="ctrTitle"/>
          </p:nvPr>
        </p:nvSpPr>
        <p:spPr>
          <a:xfrm>
            <a:off x="449180" y="691902"/>
            <a:ext cx="11181347" cy="834774"/>
          </a:xfrm>
        </p:spPr>
        <p:txBody>
          <a:bodyPr>
            <a:noAutofit/>
          </a:bodyPr>
          <a:lstStyle/>
          <a:p>
            <a:pPr algn="ctr"/>
            <a:r>
              <a:rPr lang="en-US" sz="4400" dirty="0"/>
              <a:t>Web Designing Project</a:t>
            </a:r>
            <a:endParaRPr lang="en-IN" sz="4400" dirty="0"/>
          </a:p>
        </p:txBody>
      </p:sp>
      <p:sp>
        <p:nvSpPr>
          <p:cNvPr id="3" name="Subtitle 2">
            <a:extLst>
              <a:ext uri="{FF2B5EF4-FFF2-40B4-BE49-F238E27FC236}">
                <a16:creationId xmlns:a16="http://schemas.microsoft.com/office/drawing/2014/main" id="{B92A7608-08C0-4529-BA68-F48AEB641AE3}"/>
              </a:ext>
            </a:extLst>
          </p:cNvPr>
          <p:cNvSpPr>
            <a:spLocks noGrp="1"/>
          </p:cNvSpPr>
          <p:nvPr>
            <p:ph type="subTitle" idx="1"/>
          </p:nvPr>
        </p:nvSpPr>
        <p:spPr>
          <a:xfrm>
            <a:off x="1524000" y="1815322"/>
            <a:ext cx="9144000" cy="529389"/>
          </a:xfrm>
        </p:spPr>
        <p:txBody>
          <a:bodyPr/>
          <a:lstStyle/>
          <a:p>
            <a:pPr algn="ctr"/>
            <a:r>
              <a:rPr lang="en-US" dirty="0"/>
              <a:t>Department Of Information Technology</a:t>
            </a:r>
            <a:endParaRPr lang="en-IN" dirty="0"/>
          </a:p>
        </p:txBody>
      </p:sp>
      <p:pic>
        <p:nvPicPr>
          <p:cNvPr id="4" name="Picture 3">
            <a:extLst>
              <a:ext uri="{FF2B5EF4-FFF2-40B4-BE49-F238E27FC236}">
                <a16:creationId xmlns:a16="http://schemas.microsoft.com/office/drawing/2014/main" id="{C3C4DB8F-BEE9-4CFE-BA6D-663713C71A82}"/>
              </a:ext>
            </a:extLst>
          </p:cNvPr>
          <p:cNvPicPr>
            <a:picLocks noChangeAspect="1"/>
          </p:cNvPicPr>
          <p:nvPr/>
        </p:nvPicPr>
        <p:blipFill>
          <a:blip r:embed="rId2"/>
          <a:stretch>
            <a:fillRect/>
          </a:stretch>
        </p:blipFill>
        <p:spPr>
          <a:xfrm>
            <a:off x="4935108" y="2399897"/>
            <a:ext cx="2321784" cy="2113393"/>
          </a:xfrm>
          <a:prstGeom prst="rect">
            <a:avLst/>
          </a:prstGeom>
        </p:spPr>
      </p:pic>
      <p:sp>
        <p:nvSpPr>
          <p:cNvPr id="5" name="TextBox 4">
            <a:extLst>
              <a:ext uri="{FF2B5EF4-FFF2-40B4-BE49-F238E27FC236}">
                <a16:creationId xmlns:a16="http://schemas.microsoft.com/office/drawing/2014/main" id="{1D6B39A0-3536-4F48-86DF-FACB1E132AA7}"/>
              </a:ext>
            </a:extLst>
          </p:cNvPr>
          <p:cNvSpPr txBox="1"/>
          <p:nvPr/>
        </p:nvSpPr>
        <p:spPr>
          <a:xfrm>
            <a:off x="449180" y="5135472"/>
            <a:ext cx="3416969" cy="1200329"/>
          </a:xfrm>
          <a:prstGeom prst="rect">
            <a:avLst/>
          </a:prstGeom>
          <a:noFill/>
        </p:spPr>
        <p:txBody>
          <a:bodyPr wrap="square" rtlCol="0">
            <a:spAutoFit/>
          </a:bodyPr>
          <a:lstStyle/>
          <a:p>
            <a:r>
              <a:rPr lang="en-US" dirty="0"/>
              <a:t>Submitted By :- Yash Gupta</a:t>
            </a:r>
          </a:p>
          <a:p>
            <a:r>
              <a:rPr lang="en-US" dirty="0"/>
              <a:t>			      Kumari Ritika</a:t>
            </a:r>
          </a:p>
          <a:p>
            <a:r>
              <a:rPr lang="en-US" dirty="0"/>
              <a:t>			      Manav </a:t>
            </a:r>
            <a:r>
              <a:rPr lang="en-US" dirty="0" err="1"/>
              <a:t>Taygi</a:t>
            </a:r>
            <a:endParaRPr lang="en-US" dirty="0"/>
          </a:p>
          <a:p>
            <a:r>
              <a:rPr lang="en-US" dirty="0"/>
              <a:t>			      Udit</a:t>
            </a:r>
            <a:endParaRPr lang="en-IN" dirty="0"/>
          </a:p>
        </p:txBody>
      </p:sp>
      <p:sp>
        <p:nvSpPr>
          <p:cNvPr id="6" name="TextBox 5">
            <a:extLst>
              <a:ext uri="{FF2B5EF4-FFF2-40B4-BE49-F238E27FC236}">
                <a16:creationId xmlns:a16="http://schemas.microsoft.com/office/drawing/2014/main" id="{A0376B85-4E21-4E28-9E0F-5CEB705E608A}"/>
              </a:ext>
            </a:extLst>
          </p:cNvPr>
          <p:cNvSpPr txBox="1"/>
          <p:nvPr/>
        </p:nvSpPr>
        <p:spPr>
          <a:xfrm>
            <a:off x="7476565" y="5457731"/>
            <a:ext cx="4153962" cy="369332"/>
          </a:xfrm>
          <a:prstGeom prst="rect">
            <a:avLst/>
          </a:prstGeom>
          <a:noFill/>
        </p:spPr>
        <p:txBody>
          <a:bodyPr wrap="square" rtlCol="0">
            <a:spAutoFit/>
          </a:bodyPr>
          <a:lstStyle/>
          <a:p>
            <a:r>
              <a:rPr lang="en-US" dirty="0"/>
              <a:t>Submitted To :- Mrs. Prachi Chhabra</a:t>
            </a:r>
            <a:endParaRPr lang="en-IN" dirty="0"/>
          </a:p>
        </p:txBody>
      </p:sp>
    </p:spTree>
    <p:extLst>
      <p:ext uri="{BB962C8B-B14F-4D97-AF65-F5344CB8AC3E}">
        <p14:creationId xmlns:p14="http://schemas.microsoft.com/office/powerpoint/2010/main" val="97364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F3B1-5F2F-47DE-BC41-DA1AED761249}"/>
              </a:ext>
            </a:extLst>
          </p:cNvPr>
          <p:cNvSpPr>
            <a:spLocks noGrp="1"/>
          </p:cNvSpPr>
          <p:nvPr>
            <p:ph type="title"/>
          </p:nvPr>
        </p:nvSpPr>
        <p:spPr/>
        <p:txBody>
          <a:bodyPr/>
          <a:lstStyle/>
          <a:p>
            <a:r>
              <a:rPr lang="en-US" dirty="0"/>
              <a:t>FUTURE WORKING PLAN</a:t>
            </a:r>
            <a:endParaRPr lang="en-IN" dirty="0"/>
          </a:p>
        </p:txBody>
      </p:sp>
      <p:sp>
        <p:nvSpPr>
          <p:cNvPr id="3" name="Content Placeholder 2">
            <a:extLst>
              <a:ext uri="{FF2B5EF4-FFF2-40B4-BE49-F238E27FC236}">
                <a16:creationId xmlns:a16="http://schemas.microsoft.com/office/drawing/2014/main" id="{D8DAF841-FA26-45A3-B6DF-D975FF2E37C0}"/>
              </a:ext>
            </a:extLst>
          </p:cNvPr>
          <p:cNvSpPr>
            <a:spLocks noGrp="1"/>
          </p:cNvSpPr>
          <p:nvPr>
            <p:ph idx="1"/>
          </p:nvPr>
        </p:nvSpPr>
        <p:spPr/>
        <p:txBody>
          <a:bodyPr/>
          <a:lstStyle/>
          <a:p>
            <a:r>
              <a:rPr lang="en-US" dirty="0"/>
              <a:t>As new ides comes in, I am going to implement them and provide the update soon.</a:t>
            </a:r>
          </a:p>
          <a:p>
            <a:r>
              <a:rPr lang="en-US" dirty="0"/>
              <a:t>In future I am going to add more features as gaining more knowledge.</a:t>
            </a:r>
          </a:p>
          <a:p>
            <a:r>
              <a:rPr lang="en-US" dirty="0"/>
              <a:t>I am going to Host my web page on Server after few modifications.</a:t>
            </a:r>
            <a:endParaRPr lang="en-IN" dirty="0"/>
          </a:p>
        </p:txBody>
      </p:sp>
    </p:spTree>
    <p:extLst>
      <p:ext uri="{BB962C8B-B14F-4D97-AF65-F5344CB8AC3E}">
        <p14:creationId xmlns:p14="http://schemas.microsoft.com/office/powerpoint/2010/main" val="28272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C381AA3-9F1E-485C-AE22-16D81260C9C8}"/>
              </a:ext>
            </a:extLst>
          </p:cNvPr>
          <p:cNvSpPr txBox="1"/>
          <p:nvPr/>
        </p:nvSpPr>
        <p:spPr>
          <a:xfrm>
            <a:off x="3368842" y="256674"/>
            <a:ext cx="4905318" cy="369332"/>
          </a:xfrm>
          <a:prstGeom prst="rect">
            <a:avLst/>
          </a:prstGeom>
          <a:noFill/>
        </p:spPr>
        <p:txBody>
          <a:bodyPr wrap="square" rtlCol="0">
            <a:spAutoFit/>
          </a:bodyPr>
          <a:lstStyle/>
          <a:p>
            <a:pPr algn="ctr"/>
            <a:r>
              <a:rPr lang="en-US" dirty="0"/>
              <a:t>Screenshots Of Project</a:t>
            </a:r>
            <a:endParaRPr lang="en-IN" dirty="0"/>
          </a:p>
        </p:txBody>
      </p:sp>
      <p:pic>
        <p:nvPicPr>
          <p:cNvPr id="8" name="Picture 7">
            <a:extLst>
              <a:ext uri="{FF2B5EF4-FFF2-40B4-BE49-F238E27FC236}">
                <a16:creationId xmlns:a16="http://schemas.microsoft.com/office/drawing/2014/main" id="{F8870E06-AA85-B732-2D13-D4407A952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29" y="784412"/>
            <a:ext cx="4701490" cy="2644588"/>
          </a:xfrm>
          <a:prstGeom prst="rect">
            <a:avLst/>
          </a:prstGeom>
        </p:spPr>
      </p:pic>
      <p:pic>
        <p:nvPicPr>
          <p:cNvPr id="12" name="Picture 11">
            <a:extLst>
              <a:ext uri="{FF2B5EF4-FFF2-40B4-BE49-F238E27FC236}">
                <a16:creationId xmlns:a16="http://schemas.microsoft.com/office/drawing/2014/main" id="{47903A9F-7A98-8BD1-6602-56CA02996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482" y="784412"/>
            <a:ext cx="4701489" cy="2644588"/>
          </a:xfrm>
          <a:prstGeom prst="rect">
            <a:avLst/>
          </a:prstGeom>
        </p:spPr>
      </p:pic>
      <p:pic>
        <p:nvPicPr>
          <p:cNvPr id="14" name="Picture 13">
            <a:extLst>
              <a:ext uri="{FF2B5EF4-FFF2-40B4-BE49-F238E27FC236}">
                <a16:creationId xmlns:a16="http://schemas.microsoft.com/office/drawing/2014/main" id="{9610747F-6871-5E07-1228-D42EA551C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329" y="3836895"/>
            <a:ext cx="4701490" cy="2644588"/>
          </a:xfrm>
          <a:prstGeom prst="rect">
            <a:avLst/>
          </a:prstGeom>
        </p:spPr>
      </p:pic>
      <p:pic>
        <p:nvPicPr>
          <p:cNvPr id="16" name="Picture 15">
            <a:extLst>
              <a:ext uri="{FF2B5EF4-FFF2-40B4-BE49-F238E27FC236}">
                <a16:creationId xmlns:a16="http://schemas.microsoft.com/office/drawing/2014/main" id="{C916F9D2-9A9D-1589-28F3-1FB4162CF0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183" y="3836895"/>
            <a:ext cx="4701489" cy="2644588"/>
          </a:xfrm>
          <a:prstGeom prst="rect">
            <a:avLst/>
          </a:prstGeom>
        </p:spPr>
      </p:pic>
    </p:spTree>
    <p:extLst>
      <p:ext uri="{BB962C8B-B14F-4D97-AF65-F5344CB8AC3E}">
        <p14:creationId xmlns:p14="http://schemas.microsoft.com/office/powerpoint/2010/main" val="117395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E5B5-7DF7-4599-852B-456F7563788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398BEB8C-FC49-44D1-9706-42ABC6CCDCCC}"/>
              </a:ext>
            </a:extLst>
          </p:cNvPr>
          <p:cNvSpPr>
            <a:spLocks noGrp="1"/>
          </p:cNvSpPr>
          <p:nvPr>
            <p:ph idx="1"/>
          </p:nvPr>
        </p:nvSpPr>
        <p:spPr/>
        <p:txBody>
          <a:bodyPr/>
          <a:lstStyle/>
          <a:p>
            <a:r>
              <a:rPr lang="en-US" dirty="0"/>
              <a:t>The purpose and objective of web project is achieved. Web page designing is easy and in an aesthetic form. Flexibility in designing makes user explore their imagination and thus, even a novice user can dream and accomplish their of web page designing.</a:t>
            </a:r>
            <a:endParaRPr lang="en-IN" dirty="0"/>
          </a:p>
        </p:txBody>
      </p:sp>
    </p:spTree>
    <p:extLst>
      <p:ext uri="{BB962C8B-B14F-4D97-AF65-F5344CB8AC3E}">
        <p14:creationId xmlns:p14="http://schemas.microsoft.com/office/powerpoint/2010/main" val="78270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5F63-45D5-4FF3-B4A0-EE3925910697}"/>
              </a:ext>
            </a:extLst>
          </p:cNvPr>
          <p:cNvSpPr>
            <a:spLocks noGrp="1"/>
          </p:cNvSpPr>
          <p:nvPr>
            <p:ph type="title"/>
          </p:nvPr>
        </p:nvSpPr>
        <p:spPr/>
        <p:txBody>
          <a:bodyPr/>
          <a:lstStyle/>
          <a:p>
            <a:r>
              <a:rPr lang="en-US" dirty="0">
                <a:latin typeface="Arial Rounded MT Bold" panose="020F0704030504030204" pitchFamily="34" charset="0"/>
              </a:rPr>
              <a:t>REFERENCE</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96807655-2498-4AE4-80EF-44562F40D841}"/>
              </a:ext>
            </a:extLst>
          </p:cNvPr>
          <p:cNvSpPr>
            <a:spLocks noGrp="1"/>
          </p:cNvSpPr>
          <p:nvPr>
            <p:ph idx="1"/>
          </p:nvPr>
        </p:nvSpPr>
        <p:spPr/>
        <p:txBody>
          <a:bodyPr/>
          <a:lstStyle/>
          <a:p>
            <a:r>
              <a:rPr lang="en-US" dirty="0">
                <a:hlinkClick r:id="rId2"/>
              </a:rPr>
              <a:t>https://www.google.com</a:t>
            </a:r>
            <a:endParaRPr lang="en-US" dirty="0"/>
          </a:p>
          <a:p>
            <a:r>
              <a:rPr lang="en-US" dirty="0">
                <a:hlinkClick r:id="rId3"/>
              </a:rPr>
              <a:t>https://www.youtube.com</a:t>
            </a:r>
            <a:endParaRPr lang="en-US" dirty="0"/>
          </a:p>
          <a:p>
            <a:r>
              <a:rPr lang="en-US" dirty="0">
                <a:hlinkClick r:id="rId4"/>
              </a:rPr>
              <a:t>https://www.quora.com</a:t>
            </a:r>
            <a:endParaRPr lang="en-US" dirty="0"/>
          </a:p>
          <a:p>
            <a:endParaRPr lang="en-IN" dirty="0"/>
          </a:p>
        </p:txBody>
      </p:sp>
    </p:spTree>
    <p:extLst>
      <p:ext uri="{BB962C8B-B14F-4D97-AF65-F5344CB8AC3E}">
        <p14:creationId xmlns:p14="http://schemas.microsoft.com/office/powerpoint/2010/main" val="262874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92512-5A16-44CD-8C83-E461AB0189AB}"/>
              </a:ext>
            </a:extLst>
          </p:cNvPr>
          <p:cNvSpPr txBox="1"/>
          <p:nvPr/>
        </p:nvSpPr>
        <p:spPr>
          <a:xfrm>
            <a:off x="3224463" y="2662990"/>
            <a:ext cx="6288505" cy="1107996"/>
          </a:xfrm>
          <a:prstGeom prst="rect">
            <a:avLst/>
          </a:prstGeom>
          <a:noFill/>
        </p:spPr>
        <p:txBody>
          <a:bodyPr wrap="square" rtlCol="0">
            <a:spAutoFit/>
          </a:bodyPr>
          <a:lstStyle/>
          <a:p>
            <a:pPr algn="ctr"/>
            <a:r>
              <a:rPr lang="en-US" sz="6600" dirty="0"/>
              <a:t>Thank You !!</a:t>
            </a:r>
            <a:endParaRPr lang="en-IN" dirty="0"/>
          </a:p>
        </p:txBody>
      </p:sp>
    </p:spTree>
    <p:extLst>
      <p:ext uri="{BB962C8B-B14F-4D97-AF65-F5344CB8AC3E}">
        <p14:creationId xmlns:p14="http://schemas.microsoft.com/office/powerpoint/2010/main" val="228206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CB0A-BF62-0A9F-B10E-D59E108E69C2}"/>
              </a:ext>
            </a:extLst>
          </p:cNvPr>
          <p:cNvSpPr>
            <a:spLocks noGrp="1"/>
          </p:cNvSpPr>
          <p:nvPr>
            <p:ph type="title"/>
          </p:nvPr>
        </p:nvSpPr>
        <p:spPr>
          <a:xfrm>
            <a:off x="1040559" y="407894"/>
            <a:ext cx="9404723" cy="1400530"/>
          </a:xfrm>
        </p:spPr>
        <p:txBody>
          <a:bodyPr/>
          <a:lstStyle/>
          <a:p>
            <a:pPr algn="ctr"/>
            <a:r>
              <a:rPr lang="en-US" altLang="ko-KR" sz="4400" dirty="0">
                <a:solidFill>
                  <a:schemeClr val="tx1"/>
                </a:solidFill>
                <a:latin typeface="Arial Rounded MT Bold" pitchFamily="34" charset="0"/>
                <a:cs typeface="Arial" pitchFamily="34" charset="0"/>
              </a:rPr>
              <a:t>Acknowledgement</a:t>
            </a:r>
            <a:endParaRPr lang="en-IN" dirty="0">
              <a:solidFill>
                <a:schemeClr val="tx1"/>
              </a:solidFill>
            </a:endParaRPr>
          </a:p>
        </p:txBody>
      </p:sp>
      <p:sp>
        <p:nvSpPr>
          <p:cNvPr id="3" name="Content Placeholder 2">
            <a:extLst>
              <a:ext uri="{FF2B5EF4-FFF2-40B4-BE49-F238E27FC236}">
                <a16:creationId xmlns:a16="http://schemas.microsoft.com/office/drawing/2014/main" id="{7E8566C0-98E6-CCE4-C16C-A972C6EBDC96}"/>
              </a:ext>
            </a:extLst>
          </p:cNvPr>
          <p:cNvSpPr>
            <a:spLocks noGrp="1"/>
          </p:cNvSpPr>
          <p:nvPr>
            <p:ph idx="1"/>
          </p:nvPr>
        </p:nvSpPr>
        <p:spPr/>
        <p:txBody>
          <a:bodyPr>
            <a:normAutofit/>
          </a:bodyPr>
          <a:lstStyle/>
          <a:p>
            <a:r>
              <a:rPr lang="en-US" sz="2800" dirty="0"/>
              <a:t>We would like to express our special thanks of gratitude to our teacher Mrs. Prachi Chhabra Ma’am who gave us the golden opportunity to do this wonderful project on the topic (OTT platform), which also helped us in doing a lot of Research and we came to know about so many new things. We are really thankful to her.</a:t>
            </a:r>
            <a:endParaRPr lang="ko-KR" altLang="en-US" sz="2800" dirty="0">
              <a:cs typeface="Arial" pitchFamily="34" charset="0"/>
            </a:endParaRPr>
          </a:p>
          <a:p>
            <a:endParaRPr lang="en-IN" sz="2800" dirty="0"/>
          </a:p>
        </p:txBody>
      </p:sp>
    </p:spTree>
    <p:extLst>
      <p:ext uri="{BB962C8B-B14F-4D97-AF65-F5344CB8AC3E}">
        <p14:creationId xmlns:p14="http://schemas.microsoft.com/office/powerpoint/2010/main" val="260233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33B1-2F2E-445E-BC99-A47C3847E56D}"/>
              </a:ext>
            </a:extLst>
          </p:cNvPr>
          <p:cNvSpPr>
            <a:spLocks noGrp="1"/>
          </p:cNvSpPr>
          <p:nvPr>
            <p:ph type="title"/>
          </p:nvPr>
        </p:nvSpPr>
        <p:spPr/>
        <p:txBody>
          <a:bodyPr/>
          <a:lstStyle/>
          <a:p>
            <a:r>
              <a:rPr lang="en-US" dirty="0"/>
              <a:t>CONTENT</a:t>
            </a:r>
            <a:endParaRPr lang="en-IN" dirty="0"/>
          </a:p>
        </p:txBody>
      </p:sp>
      <p:sp>
        <p:nvSpPr>
          <p:cNvPr id="3" name="Content Placeholder 2">
            <a:extLst>
              <a:ext uri="{FF2B5EF4-FFF2-40B4-BE49-F238E27FC236}">
                <a16:creationId xmlns:a16="http://schemas.microsoft.com/office/drawing/2014/main" id="{B58BCD1B-8B33-443E-8FA5-EB8C0A6C7C0B}"/>
              </a:ext>
            </a:extLst>
          </p:cNvPr>
          <p:cNvSpPr>
            <a:spLocks noGrp="1"/>
          </p:cNvSpPr>
          <p:nvPr>
            <p:ph idx="1"/>
          </p:nvPr>
        </p:nvSpPr>
        <p:spPr/>
        <p:txBody>
          <a:bodyPr/>
          <a:lstStyle/>
          <a:p>
            <a:r>
              <a:rPr lang="en-US" dirty="0"/>
              <a:t>Objective</a:t>
            </a:r>
          </a:p>
          <a:p>
            <a:r>
              <a:rPr lang="en-US" dirty="0"/>
              <a:t>Introduction To Web Designing</a:t>
            </a:r>
          </a:p>
          <a:p>
            <a:r>
              <a:rPr lang="en-US" dirty="0"/>
              <a:t>Introduction To My OTT Platform</a:t>
            </a:r>
          </a:p>
          <a:p>
            <a:r>
              <a:rPr lang="en-US" dirty="0"/>
              <a:t>Language Used</a:t>
            </a:r>
          </a:p>
          <a:p>
            <a:r>
              <a:rPr lang="en-US" dirty="0"/>
              <a:t>Future Working Plan</a:t>
            </a:r>
          </a:p>
          <a:p>
            <a:r>
              <a:rPr lang="en-US" dirty="0"/>
              <a:t>Conclusion</a:t>
            </a:r>
          </a:p>
          <a:p>
            <a:r>
              <a:rPr lang="en-US" dirty="0"/>
              <a:t>Reference</a:t>
            </a:r>
            <a:endParaRPr lang="en-IN" dirty="0"/>
          </a:p>
        </p:txBody>
      </p:sp>
      <p:pic>
        <p:nvPicPr>
          <p:cNvPr id="5" name="Picture 4">
            <a:extLst>
              <a:ext uri="{FF2B5EF4-FFF2-40B4-BE49-F238E27FC236}">
                <a16:creationId xmlns:a16="http://schemas.microsoft.com/office/drawing/2014/main" id="{580763EB-0C7F-3F17-20EB-C2D42D642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860" y="1853248"/>
            <a:ext cx="5773029" cy="3076417"/>
          </a:xfrm>
          <a:prstGeom prst="rect">
            <a:avLst/>
          </a:prstGeom>
        </p:spPr>
      </p:pic>
    </p:spTree>
    <p:extLst>
      <p:ext uri="{BB962C8B-B14F-4D97-AF65-F5344CB8AC3E}">
        <p14:creationId xmlns:p14="http://schemas.microsoft.com/office/powerpoint/2010/main" val="375924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B7A0-E829-4F2D-8BA4-6C78815CF741}"/>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A75BD054-E243-448E-814D-562BB9B869FE}"/>
              </a:ext>
            </a:extLst>
          </p:cNvPr>
          <p:cNvSpPr>
            <a:spLocks noGrp="1"/>
          </p:cNvSpPr>
          <p:nvPr>
            <p:ph idx="1"/>
          </p:nvPr>
        </p:nvSpPr>
        <p:spPr>
          <a:xfrm>
            <a:off x="1112277" y="2052918"/>
            <a:ext cx="8946541" cy="4195481"/>
          </a:xfrm>
        </p:spPr>
        <p:txBody>
          <a:bodyPr/>
          <a:lstStyle/>
          <a:p>
            <a:r>
              <a:rPr lang="en-US" dirty="0"/>
              <a:t>To learn introductory Web Designing for the Web Development for Restaurant website using HTML, CSS, JAVA SCRIPT.</a:t>
            </a:r>
          </a:p>
          <a:p>
            <a:r>
              <a:rPr lang="en-US" dirty="0"/>
              <a:t>It includes developing simple design that could run on server.</a:t>
            </a:r>
          </a:p>
          <a:p>
            <a:r>
              <a:rPr lang="en-US" dirty="0"/>
              <a:t>To gain more </a:t>
            </a:r>
            <a:r>
              <a:rPr lang="en-US" dirty="0" err="1"/>
              <a:t>more</a:t>
            </a:r>
            <a:r>
              <a:rPr lang="en-US" dirty="0"/>
              <a:t> knowledge in field of Design.</a:t>
            </a:r>
          </a:p>
          <a:p>
            <a:endParaRPr lang="en-IN" dirty="0"/>
          </a:p>
        </p:txBody>
      </p:sp>
    </p:spTree>
    <p:extLst>
      <p:ext uri="{BB962C8B-B14F-4D97-AF65-F5344CB8AC3E}">
        <p14:creationId xmlns:p14="http://schemas.microsoft.com/office/powerpoint/2010/main" val="112528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81F9-D969-4FF7-A37E-98FB4CD88C5F}"/>
              </a:ext>
            </a:extLst>
          </p:cNvPr>
          <p:cNvSpPr>
            <a:spLocks noGrp="1"/>
          </p:cNvSpPr>
          <p:nvPr>
            <p:ph type="title"/>
          </p:nvPr>
        </p:nvSpPr>
        <p:spPr>
          <a:xfrm>
            <a:off x="646111" y="425824"/>
            <a:ext cx="9404723" cy="1400530"/>
          </a:xfrm>
        </p:spPr>
        <p:txBody>
          <a:bodyPr/>
          <a:lstStyle/>
          <a:p>
            <a:r>
              <a:rPr lang="en-US" dirty="0"/>
              <a:t>INTRODUCTION TO WEB DESIGNING</a:t>
            </a:r>
            <a:endParaRPr lang="en-IN" dirty="0"/>
          </a:p>
        </p:txBody>
      </p:sp>
      <p:sp>
        <p:nvSpPr>
          <p:cNvPr id="3" name="Content Placeholder 2">
            <a:extLst>
              <a:ext uri="{FF2B5EF4-FFF2-40B4-BE49-F238E27FC236}">
                <a16:creationId xmlns:a16="http://schemas.microsoft.com/office/drawing/2014/main" id="{03644CE9-63B6-470E-92F6-0AEF81879B37}"/>
              </a:ext>
            </a:extLst>
          </p:cNvPr>
          <p:cNvSpPr>
            <a:spLocks noGrp="1"/>
          </p:cNvSpPr>
          <p:nvPr>
            <p:ph idx="1"/>
          </p:nvPr>
        </p:nvSpPr>
        <p:spPr/>
        <p:txBody>
          <a:bodyPr>
            <a:normAutofit/>
          </a:bodyPr>
          <a:lstStyle/>
          <a:p>
            <a:r>
              <a:rPr lang="en-US" dirty="0">
                <a:latin typeface="Helvetica Neue"/>
              </a:rPr>
              <a:t>Web design is the visual aesthetics and page layout of a website.</a:t>
            </a:r>
          </a:p>
          <a:p>
            <a:r>
              <a:rPr lang="en-IN" dirty="0"/>
              <a:t>It goes hand-in-hand with web development in the creation of a static website or dynamic web application.</a:t>
            </a:r>
          </a:p>
          <a:p>
            <a:r>
              <a:rPr lang="en-IN" dirty="0"/>
              <a:t>No matter whether you want to make static websites or dynamic web applications, design is an important part of the process. </a:t>
            </a:r>
          </a:p>
        </p:txBody>
      </p:sp>
    </p:spTree>
    <p:extLst>
      <p:ext uri="{BB962C8B-B14F-4D97-AF65-F5344CB8AC3E}">
        <p14:creationId xmlns:p14="http://schemas.microsoft.com/office/powerpoint/2010/main" val="58990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512A-9CD0-4635-8B3B-FCDF0F8DEA44}"/>
              </a:ext>
            </a:extLst>
          </p:cNvPr>
          <p:cNvSpPr>
            <a:spLocks noGrp="1"/>
          </p:cNvSpPr>
          <p:nvPr>
            <p:ph type="title"/>
          </p:nvPr>
        </p:nvSpPr>
        <p:spPr/>
        <p:txBody>
          <a:bodyPr/>
          <a:lstStyle/>
          <a:p>
            <a:r>
              <a:rPr lang="en-US" dirty="0"/>
              <a:t>INTRODUCTION TO OTT PLATFORM</a:t>
            </a:r>
            <a:endParaRPr lang="en-IN" dirty="0"/>
          </a:p>
        </p:txBody>
      </p:sp>
      <p:sp>
        <p:nvSpPr>
          <p:cNvPr id="3" name="Content Placeholder 2">
            <a:extLst>
              <a:ext uri="{FF2B5EF4-FFF2-40B4-BE49-F238E27FC236}">
                <a16:creationId xmlns:a16="http://schemas.microsoft.com/office/drawing/2014/main" id="{5BCFA124-52A0-4BDC-A116-DA8E09C938EF}"/>
              </a:ext>
            </a:extLst>
          </p:cNvPr>
          <p:cNvSpPr>
            <a:spLocks noGrp="1"/>
          </p:cNvSpPr>
          <p:nvPr>
            <p:ph idx="1"/>
          </p:nvPr>
        </p:nvSpPr>
        <p:spPr>
          <a:xfrm>
            <a:off x="1104293" y="1721224"/>
            <a:ext cx="8946541" cy="4195481"/>
          </a:xfrm>
        </p:spPr>
        <p:txBody>
          <a:bodyPr/>
          <a:lstStyle/>
          <a:p>
            <a:r>
              <a:rPr lang="en-US" altLang="ko-KR" sz="2400" dirty="0">
                <a:latin typeface="Arial" pitchFamily="34" charset="0"/>
                <a:cs typeface="Arial" pitchFamily="34" charset="0"/>
              </a:rPr>
              <a:t>Project : OTT (Over The Top) Channel for all</a:t>
            </a:r>
          </a:p>
          <a:p>
            <a:endParaRPr lang="en-US" sz="2000" dirty="0"/>
          </a:p>
          <a:p>
            <a:r>
              <a:rPr lang="en-US" sz="2000" dirty="0"/>
              <a:t>OTT is a means of providing television and film content over the internet at the request and to suit the requirements of the individual consumer. The term itself stands for “over-the-top”, which implies that a content provider is going over the top of existing internet services</a:t>
            </a:r>
            <a:r>
              <a:rPr lang="en-US" sz="2400" dirty="0"/>
              <a:t>.</a:t>
            </a:r>
            <a:endParaRPr lang="en-US" altLang="ko-KR" sz="2000" dirty="0">
              <a:cs typeface="Arial" pitchFamily="34" charset="0"/>
            </a:endParaRPr>
          </a:p>
          <a:p>
            <a:endParaRPr lang="en-IN" dirty="0"/>
          </a:p>
        </p:txBody>
      </p:sp>
      <p:pic>
        <p:nvPicPr>
          <p:cNvPr id="4" name="Picture 3" descr="netflix.png">
            <a:extLst>
              <a:ext uri="{FF2B5EF4-FFF2-40B4-BE49-F238E27FC236}">
                <a16:creationId xmlns:a16="http://schemas.microsoft.com/office/drawing/2014/main" id="{8855CCAE-7599-3C9B-457C-32AD20271C9B}"/>
              </a:ext>
            </a:extLst>
          </p:cNvPr>
          <p:cNvPicPr>
            <a:picLocks noChangeAspect="1"/>
          </p:cNvPicPr>
          <p:nvPr/>
        </p:nvPicPr>
        <p:blipFill>
          <a:blip r:embed="rId2"/>
          <a:stretch>
            <a:fillRect/>
          </a:stretch>
        </p:blipFill>
        <p:spPr>
          <a:xfrm>
            <a:off x="1594180" y="4665282"/>
            <a:ext cx="2803208" cy="1867988"/>
          </a:xfrm>
          <a:prstGeom prst="rect">
            <a:avLst/>
          </a:prstGeom>
        </p:spPr>
      </p:pic>
      <p:pic>
        <p:nvPicPr>
          <p:cNvPr id="5" name="Picture 4" descr="prime.png">
            <a:extLst>
              <a:ext uri="{FF2B5EF4-FFF2-40B4-BE49-F238E27FC236}">
                <a16:creationId xmlns:a16="http://schemas.microsoft.com/office/drawing/2014/main" id="{0980C8D3-AE2E-D81A-23E9-84D3EC872DD4}"/>
              </a:ext>
            </a:extLst>
          </p:cNvPr>
          <p:cNvPicPr>
            <a:picLocks noChangeAspect="1"/>
          </p:cNvPicPr>
          <p:nvPr/>
        </p:nvPicPr>
        <p:blipFill>
          <a:blip r:embed="rId3"/>
          <a:stretch>
            <a:fillRect/>
          </a:stretch>
        </p:blipFill>
        <p:spPr>
          <a:xfrm>
            <a:off x="4846544" y="4662761"/>
            <a:ext cx="2857500" cy="1867989"/>
          </a:xfrm>
          <a:prstGeom prst="rect">
            <a:avLst/>
          </a:prstGeom>
        </p:spPr>
      </p:pic>
      <p:pic>
        <p:nvPicPr>
          <p:cNvPr id="6" name="Picture 5" descr="DISNEY.jpg">
            <a:extLst>
              <a:ext uri="{FF2B5EF4-FFF2-40B4-BE49-F238E27FC236}">
                <a16:creationId xmlns:a16="http://schemas.microsoft.com/office/drawing/2014/main" id="{48F16457-25DB-A5FA-A338-DDC75CC51117}"/>
              </a:ext>
            </a:extLst>
          </p:cNvPr>
          <p:cNvPicPr>
            <a:picLocks noChangeAspect="1"/>
          </p:cNvPicPr>
          <p:nvPr/>
        </p:nvPicPr>
        <p:blipFill>
          <a:blip r:embed="rId4"/>
          <a:stretch>
            <a:fillRect/>
          </a:stretch>
        </p:blipFill>
        <p:spPr>
          <a:xfrm>
            <a:off x="8153200" y="4662207"/>
            <a:ext cx="2619375" cy="1743075"/>
          </a:xfrm>
          <a:prstGeom prst="rect">
            <a:avLst/>
          </a:prstGeom>
        </p:spPr>
      </p:pic>
    </p:spTree>
    <p:extLst>
      <p:ext uri="{BB962C8B-B14F-4D97-AF65-F5344CB8AC3E}">
        <p14:creationId xmlns:p14="http://schemas.microsoft.com/office/powerpoint/2010/main" val="334898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763E-ABAB-F34E-F71D-A6520BC3DAD5}"/>
              </a:ext>
            </a:extLst>
          </p:cNvPr>
          <p:cNvSpPr>
            <a:spLocks noGrp="1"/>
          </p:cNvSpPr>
          <p:nvPr>
            <p:ph type="title"/>
          </p:nvPr>
        </p:nvSpPr>
        <p:spPr/>
        <p:txBody>
          <a:bodyPr/>
          <a:lstStyle/>
          <a:p>
            <a:pPr algn="ctr"/>
            <a:r>
              <a:rPr lang="en-US" sz="7200" dirty="0">
                <a:latin typeface="Arial Rounded MT Bold" panose="020F0704030504030204" pitchFamily="34" charset="0"/>
              </a:rPr>
              <a:t>Binge</a:t>
            </a:r>
            <a:endParaRPr lang="en-IN" sz="72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094FBA1-CCA8-9CF1-5469-841ED70C6FC8}"/>
              </a:ext>
            </a:extLst>
          </p:cNvPr>
          <p:cNvSpPr>
            <a:spLocks noGrp="1"/>
          </p:cNvSpPr>
          <p:nvPr>
            <p:ph idx="1"/>
          </p:nvPr>
        </p:nvSpPr>
        <p:spPr>
          <a:xfrm>
            <a:off x="1103312" y="2052918"/>
            <a:ext cx="8946541" cy="2773082"/>
          </a:xfrm>
        </p:spPr>
        <p:txBody>
          <a:bodyPr>
            <a:normAutofit fontScale="92500" lnSpcReduction="10000"/>
          </a:bodyPr>
          <a:lstStyle/>
          <a:p>
            <a:r>
              <a:rPr lang="en-US" sz="2400" dirty="0"/>
              <a:t>Binge is a free OTT platform for all , where people can easily access to all the latest shows , movies , web series and many more.</a:t>
            </a:r>
          </a:p>
          <a:p>
            <a:r>
              <a:rPr lang="en-US" sz="2400" dirty="0"/>
              <a:t>All the latest movies are uploaded on Binge .</a:t>
            </a:r>
          </a:p>
          <a:p>
            <a:pPr marL="0" indent="0">
              <a:buNone/>
            </a:pPr>
            <a:r>
              <a:rPr lang="en-US" sz="2400" dirty="0"/>
              <a:t>Currently Binge is free for all but as we grow our website we are going to add subscription to it . But till then it is easily</a:t>
            </a:r>
          </a:p>
          <a:p>
            <a:pPr marL="0" indent="0">
              <a:buNone/>
            </a:pPr>
            <a:r>
              <a:rPr lang="en-US" sz="2400" dirty="0" err="1"/>
              <a:t>Accessable</a:t>
            </a:r>
            <a:r>
              <a:rPr lang="en-US" sz="2400" dirty="0"/>
              <a:t> </a:t>
            </a:r>
          </a:p>
          <a:p>
            <a:endParaRPr lang="en-IN" dirty="0"/>
          </a:p>
        </p:txBody>
      </p:sp>
      <p:pic>
        <p:nvPicPr>
          <p:cNvPr id="5" name="Picture 4">
            <a:extLst>
              <a:ext uri="{FF2B5EF4-FFF2-40B4-BE49-F238E27FC236}">
                <a16:creationId xmlns:a16="http://schemas.microsoft.com/office/drawing/2014/main" id="{D053CFBF-107B-5941-9325-1880C49B4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878" y="4083110"/>
            <a:ext cx="5207202" cy="2774890"/>
          </a:xfrm>
          <a:prstGeom prst="rect">
            <a:avLst/>
          </a:prstGeom>
        </p:spPr>
      </p:pic>
      <p:sp>
        <p:nvSpPr>
          <p:cNvPr id="7" name="TextBox 6">
            <a:extLst>
              <a:ext uri="{FF2B5EF4-FFF2-40B4-BE49-F238E27FC236}">
                <a16:creationId xmlns:a16="http://schemas.microsoft.com/office/drawing/2014/main" id="{0DBE9243-A3B5-0A82-112C-F203A6CD52AF}"/>
              </a:ext>
            </a:extLst>
          </p:cNvPr>
          <p:cNvSpPr txBox="1"/>
          <p:nvPr/>
        </p:nvSpPr>
        <p:spPr>
          <a:xfrm flipH="1">
            <a:off x="1402080" y="5100320"/>
            <a:ext cx="5933440" cy="646331"/>
          </a:xfrm>
          <a:prstGeom prst="rect">
            <a:avLst/>
          </a:prstGeom>
          <a:noFill/>
        </p:spPr>
        <p:txBody>
          <a:bodyPr wrap="square" rtlCol="0">
            <a:spAutoFit/>
          </a:bodyPr>
          <a:lstStyle/>
          <a:p>
            <a:r>
              <a:rPr lang="en-IN" dirty="0"/>
              <a:t>Link to Binge :</a:t>
            </a:r>
          </a:p>
          <a:p>
            <a:r>
              <a:rPr lang="en-IN" dirty="0"/>
              <a:t>https://yashgupta1109.github.io/Hotstar/index.html</a:t>
            </a:r>
          </a:p>
        </p:txBody>
      </p:sp>
    </p:spTree>
    <p:extLst>
      <p:ext uri="{BB962C8B-B14F-4D97-AF65-F5344CB8AC3E}">
        <p14:creationId xmlns:p14="http://schemas.microsoft.com/office/powerpoint/2010/main" val="15574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85E2-66EB-4612-828E-E077EEC76D2B}"/>
              </a:ext>
            </a:extLst>
          </p:cNvPr>
          <p:cNvSpPr>
            <a:spLocks noGrp="1"/>
          </p:cNvSpPr>
          <p:nvPr>
            <p:ph type="title"/>
          </p:nvPr>
        </p:nvSpPr>
        <p:spPr/>
        <p:txBody>
          <a:bodyPr/>
          <a:lstStyle/>
          <a:p>
            <a:r>
              <a:rPr lang="en-US" dirty="0"/>
              <a:t>VISUAL STUDIO INTERFACE</a:t>
            </a:r>
            <a:endParaRPr lang="en-IN" dirty="0"/>
          </a:p>
        </p:txBody>
      </p:sp>
      <p:pic>
        <p:nvPicPr>
          <p:cNvPr id="5" name="Content Placeholder 4">
            <a:extLst>
              <a:ext uri="{FF2B5EF4-FFF2-40B4-BE49-F238E27FC236}">
                <a16:creationId xmlns:a16="http://schemas.microsoft.com/office/drawing/2014/main" id="{22241529-E26E-4A12-A9E1-D0AB76ADB817}"/>
              </a:ext>
            </a:extLst>
          </p:cNvPr>
          <p:cNvPicPr>
            <a:picLocks noGrp="1" noChangeAspect="1"/>
          </p:cNvPicPr>
          <p:nvPr>
            <p:ph idx="1"/>
          </p:nvPr>
        </p:nvPicPr>
        <p:blipFill>
          <a:blip r:embed="rId2"/>
          <a:stretch>
            <a:fillRect/>
          </a:stretch>
        </p:blipFill>
        <p:spPr>
          <a:xfrm>
            <a:off x="1092659" y="1361440"/>
            <a:ext cx="8742115" cy="4917440"/>
          </a:xfrm>
        </p:spPr>
      </p:pic>
    </p:spTree>
    <p:extLst>
      <p:ext uri="{BB962C8B-B14F-4D97-AF65-F5344CB8AC3E}">
        <p14:creationId xmlns:p14="http://schemas.microsoft.com/office/powerpoint/2010/main" val="12567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9826-4C7E-41BD-B1E0-C9FA0CA96990}"/>
              </a:ext>
            </a:extLst>
          </p:cNvPr>
          <p:cNvSpPr>
            <a:spLocks noGrp="1"/>
          </p:cNvSpPr>
          <p:nvPr>
            <p:ph type="title"/>
          </p:nvPr>
        </p:nvSpPr>
        <p:spPr/>
        <p:txBody>
          <a:bodyPr/>
          <a:lstStyle/>
          <a:p>
            <a:r>
              <a:rPr lang="en-US" dirty="0"/>
              <a:t>LANGUAGE USED</a:t>
            </a:r>
            <a:endParaRPr lang="en-IN" dirty="0"/>
          </a:p>
        </p:txBody>
      </p:sp>
      <p:sp>
        <p:nvSpPr>
          <p:cNvPr id="3" name="Content Placeholder 2">
            <a:extLst>
              <a:ext uri="{FF2B5EF4-FFF2-40B4-BE49-F238E27FC236}">
                <a16:creationId xmlns:a16="http://schemas.microsoft.com/office/drawing/2014/main" id="{5AEA5E64-866A-4578-AB16-5A8F41E98A27}"/>
              </a:ext>
            </a:extLst>
          </p:cNvPr>
          <p:cNvSpPr>
            <a:spLocks noGrp="1"/>
          </p:cNvSpPr>
          <p:nvPr>
            <p:ph idx="1"/>
          </p:nvPr>
        </p:nvSpPr>
        <p:spPr/>
        <p:txBody>
          <a:bodyPr>
            <a:normAutofit/>
          </a:bodyPr>
          <a:lstStyle/>
          <a:p>
            <a:pPr algn="just">
              <a:lnSpc>
                <a:spcPct val="107000"/>
              </a:lnSpc>
              <a:spcAft>
                <a:spcPts val="800"/>
              </a:spcAft>
              <a:tabLst>
                <a:tab pos="1920240" algn="l"/>
              </a:tabLst>
            </a:pPr>
            <a:r>
              <a:rPr lang="en-US" sz="1800" dirty="0">
                <a:latin typeface="+mn-lt"/>
              </a:rPr>
              <a:t>HTML :- </a:t>
            </a:r>
            <a:r>
              <a:rPr lang="en-IN" sz="1800" dirty="0">
                <a:latin typeface="+mn-lt"/>
                <a:ea typeface="Calibri" panose="020F0502020204030204" pitchFamily="34" charset="0"/>
                <a:cs typeface="Times New Roman" panose="02020603050405020304" pitchFamily="18" charset="0"/>
              </a:rPr>
              <a:t>The </a:t>
            </a:r>
            <a:r>
              <a:rPr lang="en-IN" sz="1800" b="1" dirty="0" err="1">
                <a:latin typeface="+mn-lt"/>
                <a:ea typeface="Calibri" panose="020F0502020204030204" pitchFamily="34" charset="0"/>
                <a:cs typeface="Times New Roman" panose="02020603050405020304" pitchFamily="18" charset="0"/>
              </a:rPr>
              <a:t>HyperText</a:t>
            </a:r>
            <a:r>
              <a:rPr lang="en-IN" sz="1800" b="1" dirty="0">
                <a:latin typeface="+mn-lt"/>
                <a:ea typeface="Calibri" panose="020F0502020204030204" pitchFamily="34" charset="0"/>
                <a:cs typeface="Times New Roman" panose="02020603050405020304" pitchFamily="18" charset="0"/>
              </a:rPr>
              <a:t> Markup Language</a:t>
            </a:r>
            <a:r>
              <a:rPr lang="en-IN" sz="1800" dirty="0">
                <a:latin typeface="+mn-lt"/>
                <a:ea typeface="Calibri" panose="020F0502020204030204" pitchFamily="34" charset="0"/>
                <a:cs typeface="Times New Roman" panose="02020603050405020304" pitchFamily="18" charset="0"/>
              </a:rPr>
              <a:t>, or </a:t>
            </a:r>
            <a:r>
              <a:rPr lang="en-IN" sz="1800" b="1" dirty="0">
                <a:latin typeface="+mn-lt"/>
                <a:ea typeface="Calibri" panose="020F0502020204030204" pitchFamily="34" charset="0"/>
                <a:cs typeface="Times New Roman" panose="02020603050405020304" pitchFamily="18" charset="0"/>
              </a:rPr>
              <a:t>HTML</a:t>
            </a:r>
            <a:r>
              <a:rPr lang="en-IN" sz="1800" dirty="0">
                <a:latin typeface="+mn-lt"/>
                <a:ea typeface="Calibri" panose="020F0502020204030204" pitchFamily="34" charset="0"/>
                <a:cs typeface="Times New Roman" panose="02020603050405020304" pitchFamily="18" charset="0"/>
              </a:rPr>
              <a:t> is the standard </a:t>
            </a:r>
            <a:r>
              <a:rPr lang="en-IN" sz="1800" u="sng" dirty="0">
                <a:latin typeface="+mn-lt"/>
                <a:ea typeface="Calibri" panose="020F0502020204030204" pitchFamily="34" charset="0"/>
                <a:cs typeface="Times New Roman" panose="02020603050405020304" pitchFamily="18" charset="0"/>
                <a:hlinkClick r:id="rId2" tooltip="Markup language">
                  <a:extLst>
                    <a:ext uri="{A12FA001-AC4F-418D-AE19-62706E023703}">
                      <ahyp:hlinkClr xmlns:ahyp="http://schemas.microsoft.com/office/drawing/2018/hyperlinkcolor" val="tx"/>
                    </a:ext>
                  </a:extLst>
                </a:hlinkClick>
              </a:rPr>
              <a:t>markup language</a:t>
            </a:r>
            <a:r>
              <a:rPr lang="en-IN" sz="1800" dirty="0">
                <a:latin typeface="+mn-lt"/>
                <a:ea typeface="Calibri" panose="020F0502020204030204" pitchFamily="34" charset="0"/>
                <a:cs typeface="Times New Roman" panose="02020603050405020304" pitchFamily="18" charset="0"/>
              </a:rPr>
              <a:t> for documents designed to be displayed in a </a:t>
            </a:r>
            <a:r>
              <a:rPr lang="en-IN" sz="1800" u="sng" dirty="0">
                <a:latin typeface="+mn-lt"/>
                <a:ea typeface="Calibri" panose="020F0502020204030204" pitchFamily="34" charset="0"/>
                <a:cs typeface="Times New Roman" panose="02020603050405020304" pitchFamily="18" charset="0"/>
                <a:hlinkClick r:id="rId3" tooltip="Web browser">
                  <a:extLst>
                    <a:ext uri="{A12FA001-AC4F-418D-AE19-62706E023703}">
                      <ahyp:hlinkClr xmlns:ahyp="http://schemas.microsoft.com/office/drawing/2018/hyperlinkcolor" val="tx"/>
                    </a:ext>
                  </a:extLst>
                </a:hlinkClick>
              </a:rPr>
              <a:t>web browser</a:t>
            </a:r>
            <a:r>
              <a:rPr lang="en-IN" sz="1800" dirty="0">
                <a:latin typeface="+mn-lt"/>
                <a:ea typeface="Calibri" panose="020F0502020204030204" pitchFamily="34" charset="0"/>
                <a:cs typeface="Times New Roman" panose="02020603050405020304" pitchFamily="18" charset="0"/>
              </a:rPr>
              <a:t>. It can be assisted by technologies such as </a:t>
            </a:r>
            <a:r>
              <a:rPr lang="en-IN" sz="1800" u="sng" dirty="0">
                <a:latin typeface="+mn-lt"/>
                <a:ea typeface="Calibri" panose="020F0502020204030204" pitchFamily="34" charset="0"/>
                <a:cs typeface="Times New Roman" panose="02020603050405020304" pitchFamily="18" charset="0"/>
                <a:hlinkClick r:id="rId4" tooltip="Cascading Style Sheets">
                  <a:extLst>
                    <a:ext uri="{A12FA001-AC4F-418D-AE19-62706E023703}">
                      <ahyp:hlinkClr xmlns:ahyp="http://schemas.microsoft.com/office/drawing/2018/hyperlinkcolor" val="tx"/>
                    </a:ext>
                  </a:extLst>
                </a:hlinkClick>
              </a:rPr>
              <a:t>Cascading Style Sheets</a:t>
            </a:r>
            <a:r>
              <a:rPr lang="en-IN" sz="1800" dirty="0">
                <a:latin typeface="+mn-lt"/>
                <a:ea typeface="Calibri" panose="020F0502020204030204" pitchFamily="34" charset="0"/>
                <a:cs typeface="Times New Roman" panose="02020603050405020304" pitchFamily="18" charset="0"/>
              </a:rPr>
              <a:t> (CSS) and </a:t>
            </a:r>
            <a:r>
              <a:rPr lang="en-IN" sz="1800" u="sng" dirty="0">
                <a:latin typeface="+mn-lt"/>
                <a:ea typeface="Calibri" panose="020F0502020204030204" pitchFamily="34" charset="0"/>
                <a:cs typeface="Times New Roman" panose="02020603050405020304" pitchFamily="18" charset="0"/>
                <a:hlinkClick r:id="rId5" tooltip="Scripting language">
                  <a:extLst>
                    <a:ext uri="{A12FA001-AC4F-418D-AE19-62706E023703}">
                      <ahyp:hlinkClr xmlns:ahyp="http://schemas.microsoft.com/office/drawing/2018/hyperlinkcolor" val="tx"/>
                    </a:ext>
                  </a:extLst>
                </a:hlinkClick>
              </a:rPr>
              <a:t>scripting languages</a:t>
            </a:r>
            <a:r>
              <a:rPr lang="en-IN" sz="1800" dirty="0">
                <a:latin typeface="+mn-lt"/>
                <a:ea typeface="Calibri" panose="020F0502020204030204" pitchFamily="34" charset="0"/>
                <a:cs typeface="Times New Roman" panose="02020603050405020304" pitchFamily="18" charset="0"/>
              </a:rPr>
              <a:t> such as </a:t>
            </a:r>
            <a:r>
              <a:rPr lang="en-IN" sz="1800" u="sng" dirty="0">
                <a:latin typeface="+mn-lt"/>
                <a:ea typeface="Calibri" panose="020F0502020204030204" pitchFamily="34" charset="0"/>
                <a:cs typeface="Times New Roman" panose="02020603050405020304" pitchFamily="18" charset="0"/>
                <a:hlinkClick r:id="rId6" tooltip="JavaScript">
                  <a:extLst>
                    <a:ext uri="{A12FA001-AC4F-418D-AE19-62706E023703}">
                      <ahyp:hlinkClr xmlns:ahyp="http://schemas.microsoft.com/office/drawing/2018/hyperlinkcolor" val="tx"/>
                    </a:ext>
                  </a:extLst>
                </a:hlinkClick>
              </a:rPr>
              <a:t>JavaScript</a:t>
            </a:r>
            <a:r>
              <a:rPr lang="en-IN" sz="1800" dirty="0">
                <a:latin typeface="+mn-lt"/>
                <a:ea typeface="Calibri" panose="020F0502020204030204" pitchFamily="34" charset="0"/>
                <a:cs typeface="Times New Roman" panose="02020603050405020304" pitchFamily="18" charset="0"/>
              </a:rPr>
              <a:t>.</a:t>
            </a:r>
          </a:p>
          <a:p>
            <a:r>
              <a:rPr lang="en-US" sz="1800" dirty="0">
                <a:latin typeface="+mn-lt"/>
              </a:rPr>
              <a:t>CSS :- </a:t>
            </a:r>
            <a:r>
              <a:rPr lang="en-IN" sz="1800" b="1" dirty="0">
                <a:latin typeface="+mn-lt"/>
                <a:ea typeface="Times New Roman" panose="02020603050405020304" pitchFamily="18" charset="0"/>
              </a:rPr>
              <a:t>Cascading Style Sheets</a:t>
            </a:r>
            <a:r>
              <a:rPr lang="en-IN" sz="1800" dirty="0">
                <a:latin typeface="+mn-lt"/>
                <a:ea typeface="Times New Roman" panose="02020603050405020304" pitchFamily="18" charset="0"/>
              </a:rPr>
              <a:t> (</a:t>
            </a:r>
            <a:r>
              <a:rPr lang="en-IN" sz="1800" b="1" dirty="0">
                <a:latin typeface="+mn-lt"/>
                <a:ea typeface="Times New Roman" panose="02020603050405020304" pitchFamily="18" charset="0"/>
              </a:rPr>
              <a:t>CSS</a:t>
            </a:r>
            <a:r>
              <a:rPr lang="en-IN" sz="1800" dirty="0">
                <a:latin typeface="+mn-lt"/>
                <a:ea typeface="Times New Roman" panose="02020603050405020304" pitchFamily="18" charset="0"/>
              </a:rPr>
              <a:t>) is a </a:t>
            </a:r>
            <a:r>
              <a:rPr lang="en-IN" sz="1800" u="sng" dirty="0">
                <a:latin typeface="+mn-lt"/>
                <a:ea typeface="Times New Roman" panose="02020603050405020304" pitchFamily="18" charset="0"/>
                <a:hlinkClick r:id="rId7" tooltip="Style sheet language">
                  <a:extLst>
                    <a:ext uri="{A12FA001-AC4F-418D-AE19-62706E023703}">
                      <ahyp:hlinkClr xmlns:ahyp="http://schemas.microsoft.com/office/drawing/2018/hyperlinkcolor" val="tx"/>
                    </a:ext>
                  </a:extLst>
                </a:hlinkClick>
              </a:rPr>
              <a:t>style sheet language</a:t>
            </a:r>
            <a:r>
              <a:rPr lang="en-IN" sz="1800" dirty="0">
                <a:latin typeface="+mn-lt"/>
                <a:ea typeface="Times New Roman" panose="02020603050405020304" pitchFamily="18" charset="0"/>
              </a:rPr>
              <a:t> used for describing the </a:t>
            </a:r>
            <a:r>
              <a:rPr lang="en-IN" sz="1800" u="sng" dirty="0">
                <a:latin typeface="+mn-lt"/>
                <a:ea typeface="Times New Roman" panose="02020603050405020304" pitchFamily="18" charset="0"/>
                <a:hlinkClick r:id="rId8" tooltip="Presentation semantics">
                  <a:extLst>
                    <a:ext uri="{A12FA001-AC4F-418D-AE19-62706E023703}">
                      <ahyp:hlinkClr xmlns:ahyp="http://schemas.microsoft.com/office/drawing/2018/hyperlinkcolor" val="tx"/>
                    </a:ext>
                  </a:extLst>
                </a:hlinkClick>
              </a:rPr>
              <a:t>presentation</a:t>
            </a:r>
            <a:r>
              <a:rPr lang="en-IN" sz="1800" dirty="0">
                <a:latin typeface="+mn-lt"/>
                <a:ea typeface="Times New Roman" panose="02020603050405020304" pitchFamily="18" charset="0"/>
              </a:rPr>
              <a:t> of a document written in a </a:t>
            </a:r>
            <a:r>
              <a:rPr lang="en-IN" sz="1800" u="sng" dirty="0">
                <a:latin typeface="+mn-lt"/>
                <a:ea typeface="Times New Roman" panose="02020603050405020304" pitchFamily="18" charset="0"/>
                <a:hlinkClick r:id="rId2" tooltip="Markup language">
                  <a:extLst>
                    <a:ext uri="{A12FA001-AC4F-418D-AE19-62706E023703}">
                      <ahyp:hlinkClr xmlns:ahyp="http://schemas.microsoft.com/office/drawing/2018/hyperlinkcolor" val="tx"/>
                    </a:ext>
                  </a:extLst>
                </a:hlinkClick>
              </a:rPr>
              <a:t>markup language</a:t>
            </a:r>
            <a:r>
              <a:rPr lang="en-IN" sz="1800" dirty="0">
                <a:latin typeface="+mn-lt"/>
                <a:ea typeface="Times New Roman" panose="02020603050405020304" pitchFamily="18" charset="0"/>
              </a:rPr>
              <a:t> such as </a:t>
            </a:r>
            <a:r>
              <a:rPr lang="en-IN" sz="1800" u="sng" dirty="0">
                <a:latin typeface="+mn-lt"/>
                <a:ea typeface="Times New Roman" panose="02020603050405020304" pitchFamily="18" charset="0"/>
                <a:hlinkClick r:id="rId9" tooltip="HTML">
                  <a:extLst>
                    <a:ext uri="{A12FA001-AC4F-418D-AE19-62706E023703}">
                      <ahyp:hlinkClr xmlns:ahyp="http://schemas.microsoft.com/office/drawing/2018/hyperlinkcolor" val="tx"/>
                    </a:ext>
                  </a:extLst>
                </a:hlinkClick>
              </a:rPr>
              <a:t>HTML</a:t>
            </a:r>
            <a:r>
              <a:rPr lang="en-IN" sz="1800" dirty="0">
                <a:latin typeface="+mn-lt"/>
                <a:ea typeface="Times New Roman" panose="02020603050405020304" pitchFamily="18" charset="0"/>
              </a:rPr>
              <a:t>.</a:t>
            </a:r>
            <a:r>
              <a:rPr lang="en-IN" sz="1800" u="sng" baseline="30000" dirty="0">
                <a:latin typeface="+mn-lt"/>
                <a:ea typeface="Times New Roman" panose="02020603050405020304" pitchFamily="18" charset="0"/>
                <a:hlinkClick r:id="rId10">
                  <a:extLst>
                    <a:ext uri="{A12FA001-AC4F-418D-AE19-62706E023703}">
                      <ahyp:hlinkClr xmlns:ahyp="http://schemas.microsoft.com/office/drawing/2018/hyperlinkcolor" val="tx"/>
                    </a:ext>
                  </a:extLst>
                </a:hlinkClick>
              </a:rPr>
              <a:t>[1]</a:t>
            </a:r>
            <a:r>
              <a:rPr lang="en-IN" sz="1800" dirty="0">
                <a:latin typeface="+mn-lt"/>
                <a:ea typeface="Times New Roman" panose="02020603050405020304" pitchFamily="18" charset="0"/>
              </a:rPr>
              <a:t> CSS is a cornerstone technology of the </a:t>
            </a:r>
            <a:r>
              <a:rPr lang="en-IN" sz="1800" u="sng" dirty="0">
                <a:latin typeface="+mn-lt"/>
                <a:ea typeface="Times New Roman" panose="02020603050405020304" pitchFamily="18" charset="0"/>
                <a:hlinkClick r:id="rId11" tooltip="World Wide Web">
                  <a:extLst>
                    <a:ext uri="{A12FA001-AC4F-418D-AE19-62706E023703}">
                      <ahyp:hlinkClr xmlns:ahyp="http://schemas.microsoft.com/office/drawing/2018/hyperlinkcolor" val="tx"/>
                    </a:ext>
                  </a:extLst>
                </a:hlinkClick>
              </a:rPr>
              <a:t>World Wide Web</a:t>
            </a:r>
            <a:r>
              <a:rPr lang="en-IN" sz="1800" dirty="0">
                <a:latin typeface="+mn-lt"/>
                <a:ea typeface="Times New Roman" panose="02020603050405020304" pitchFamily="18" charset="0"/>
              </a:rPr>
              <a:t>, alongside HTML and </a:t>
            </a:r>
            <a:r>
              <a:rPr lang="en-IN" sz="1800" u="sng" dirty="0">
                <a:latin typeface="+mn-lt"/>
                <a:ea typeface="Times New Roman" panose="02020603050405020304" pitchFamily="18" charset="0"/>
                <a:hlinkClick r:id="rId6" tooltip="JavaScript">
                  <a:extLst>
                    <a:ext uri="{A12FA001-AC4F-418D-AE19-62706E023703}">
                      <ahyp:hlinkClr xmlns:ahyp="http://schemas.microsoft.com/office/drawing/2018/hyperlinkcolor" val="tx"/>
                    </a:ext>
                  </a:extLst>
                </a:hlinkClick>
              </a:rPr>
              <a:t>JavaScript</a:t>
            </a:r>
            <a:r>
              <a:rPr lang="en-IN" sz="1800" dirty="0">
                <a:latin typeface="+mn-lt"/>
                <a:ea typeface="Times New Roman" panose="02020603050405020304" pitchFamily="18" charset="0"/>
              </a:rPr>
              <a:t>.</a:t>
            </a:r>
            <a:endParaRPr lang="en-IN" sz="1800" u="sng" baseline="30000" dirty="0">
              <a:latin typeface="+mn-lt"/>
              <a:ea typeface="Times New Roman" panose="02020603050405020304" pitchFamily="18" charset="0"/>
            </a:endParaRPr>
          </a:p>
          <a:p>
            <a:r>
              <a:rPr lang="en-US" sz="1800" b="1" dirty="0"/>
              <a:t>JavaScript</a:t>
            </a:r>
            <a:r>
              <a:rPr lang="en-US" sz="1800" dirty="0"/>
              <a:t> </a:t>
            </a:r>
            <a:r>
              <a:rPr lang="en-US" sz="1800" baseline="30000" dirty="0">
                <a:hlinkClick r:id="rId6">
                  <a:extLst>
                    <a:ext uri="{A12FA001-AC4F-418D-AE19-62706E023703}">
                      <ahyp:hlinkClr xmlns:ahyp="http://schemas.microsoft.com/office/drawing/2018/hyperlinkcolor" val="tx"/>
                    </a:ext>
                  </a:extLst>
                </a:hlinkClick>
              </a:rPr>
              <a:t>]</a:t>
            </a:r>
            <a:r>
              <a:rPr lang="en-US" sz="1800" dirty="0"/>
              <a:t> often abbreviated </a:t>
            </a:r>
            <a:r>
              <a:rPr lang="en-US" sz="1800" b="1" dirty="0"/>
              <a:t>JS</a:t>
            </a:r>
            <a:r>
              <a:rPr lang="en-US" sz="1800" dirty="0"/>
              <a:t>, is a </a:t>
            </a:r>
            <a:r>
              <a:rPr lang="en-US" sz="1800" dirty="0">
                <a:hlinkClick r:id="rId12" tooltip="Programming language">
                  <a:extLst>
                    <a:ext uri="{A12FA001-AC4F-418D-AE19-62706E023703}">
                      <ahyp:hlinkClr xmlns:ahyp="http://schemas.microsoft.com/office/drawing/2018/hyperlinkcolor" val="tx"/>
                    </a:ext>
                  </a:extLst>
                </a:hlinkClick>
              </a:rPr>
              <a:t>programming language</a:t>
            </a:r>
            <a:r>
              <a:rPr lang="en-US" sz="1800" dirty="0"/>
              <a:t> that is one of the core technologies of the </a:t>
            </a:r>
            <a:r>
              <a:rPr lang="en-US" sz="1800" dirty="0">
                <a:hlinkClick r:id="rId11" tooltip="World Wide Web">
                  <a:extLst>
                    <a:ext uri="{A12FA001-AC4F-418D-AE19-62706E023703}">
                      <ahyp:hlinkClr xmlns:ahyp="http://schemas.microsoft.com/office/drawing/2018/hyperlinkcolor" val="tx"/>
                    </a:ext>
                  </a:extLst>
                </a:hlinkClick>
              </a:rPr>
              <a:t>World Wide Web</a:t>
            </a:r>
            <a:r>
              <a:rPr lang="en-US" sz="1800" dirty="0"/>
              <a:t>, alongside </a:t>
            </a:r>
            <a:r>
              <a:rPr lang="en-US" sz="1800" dirty="0">
                <a:hlinkClick r:id="rId9" tooltip="HTML">
                  <a:extLst>
                    <a:ext uri="{A12FA001-AC4F-418D-AE19-62706E023703}">
                      <ahyp:hlinkClr xmlns:ahyp="http://schemas.microsoft.com/office/drawing/2018/hyperlinkcolor" val="tx"/>
                    </a:ext>
                  </a:extLst>
                </a:hlinkClick>
              </a:rPr>
              <a:t>HTML</a:t>
            </a:r>
            <a:r>
              <a:rPr lang="en-US" sz="1800" dirty="0"/>
              <a:t> and </a:t>
            </a:r>
            <a:r>
              <a:rPr lang="en-US" sz="1800" dirty="0">
                <a:hlinkClick r:id="rId13" tooltip="CSS">
                  <a:extLst>
                    <a:ext uri="{A12FA001-AC4F-418D-AE19-62706E023703}">
                      <ahyp:hlinkClr xmlns:ahyp="http://schemas.microsoft.com/office/drawing/2018/hyperlinkcolor" val="tx"/>
                    </a:ext>
                  </a:extLst>
                </a:hlinkClick>
              </a:rPr>
              <a:t>CSS</a:t>
            </a:r>
            <a:r>
              <a:rPr lang="en-US" sz="1800" dirty="0"/>
              <a:t>. </a:t>
            </a:r>
            <a:endParaRPr lang="en-IN" sz="1800" dirty="0">
              <a:latin typeface="+mn-lt"/>
              <a:ea typeface="Times New Roman" panose="02020603050405020304" pitchFamily="18" charset="0"/>
            </a:endParaRPr>
          </a:p>
          <a:p>
            <a:endParaRPr lang="en-IN" sz="1800" dirty="0">
              <a:latin typeface="+mn-lt"/>
            </a:endParaRPr>
          </a:p>
        </p:txBody>
      </p:sp>
      <p:pic>
        <p:nvPicPr>
          <p:cNvPr id="4" name="Picture 3" descr="HTML2.png">
            <a:extLst>
              <a:ext uri="{FF2B5EF4-FFF2-40B4-BE49-F238E27FC236}">
                <a16:creationId xmlns:a16="http://schemas.microsoft.com/office/drawing/2014/main" id="{413FC745-3C4D-33F2-2015-A2C9BF8FDE22}"/>
              </a:ext>
            </a:extLst>
          </p:cNvPr>
          <p:cNvPicPr>
            <a:picLocks noChangeAspect="1"/>
          </p:cNvPicPr>
          <p:nvPr/>
        </p:nvPicPr>
        <p:blipFill>
          <a:blip r:embed="rId14"/>
          <a:stretch>
            <a:fillRect/>
          </a:stretch>
        </p:blipFill>
        <p:spPr>
          <a:xfrm>
            <a:off x="10266939" y="2127172"/>
            <a:ext cx="821749" cy="892277"/>
          </a:xfrm>
          <a:prstGeom prst="rect">
            <a:avLst/>
          </a:prstGeom>
        </p:spPr>
      </p:pic>
      <p:pic>
        <p:nvPicPr>
          <p:cNvPr id="5" name="Picture 4" descr="css.png">
            <a:extLst>
              <a:ext uri="{FF2B5EF4-FFF2-40B4-BE49-F238E27FC236}">
                <a16:creationId xmlns:a16="http://schemas.microsoft.com/office/drawing/2014/main" id="{49E2967B-3E47-26F9-BDA1-BFAC083A9216}"/>
              </a:ext>
            </a:extLst>
          </p:cNvPr>
          <p:cNvPicPr>
            <a:picLocks noChangeAspect="1"/>
          </p:cNvPicPr>
          <p:nvPr/>
        </p:nvPicPr>
        <p:blipFill>
          <a:blip r:embed="rId15"/>
          <a:stretch>
            <a:fillRect/>
          </a:stretch>
        </p:blipFill>
        <p:spPr>
          <a:xfrm>
            <a:off x="10332224" y="3547578"/>
            <a:ext cx="631612" cy="892277"/>
          </a:xfrm>
          <a:prstGeom prst="rect">
            <a:avLst/>
          </a:prstGeom>
        </p:spPr>
      </p:pic>
      <p:pic>
        <p:nvPicPr>
          <p:cNvPr id="6" name="Picture 5" descr="download.png">
            <a:extLst>
              <a:ext uri="{FF2B5EF4-FFF2-40B4-BE49-F238E27FC236}">
                <a16:creationId xmlns:a16="http://schemas.microsoft.com/office/drawing/2014/main" id="{E8F8ACC7-F17D-B5F4-FF98-312078B5FF0D}"/>
              </a:ext>
            </a:extLst>
          </p:cNvPr>
          <p:cNvPicPr>
            <a:picLocks noChangeAspect="1"/>
          </p:cNvPicPr>
          <p:nvPr/>
        </p:nvPicPr>
        <p:blipFill>
          <a:blip r:embed="rId16"/>
          <a:stretch>
            <a:fillRect/>
          </a:stretch>
        </p:blipFill>
        <p:spPr>
          <a:xfrm>
            <a:off x="10188339" y="4867835"/>
            <a:ext cx="900349" cy="797092"/>
          </a:xfrm>
          <a:prstGeom prst="rect">
            <a:avLst/>
          </a:prstGeom>
        </p:spPr>
      </p:pic>
    </p:spTree>
    <p:extLst>
      <p:ext uri="{BB962C8B-B14F-4D97-AF65-F5344CB8AC3E}">
        <p14:creationId xmlns:p14="http://schemas.microsoft.com/office/powerpoint/2010/main" val="1977475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160</TotalTime>
  <Words>618</Words>
  <Application>Microsoft Office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Rounded MT Bold</vt:lpstr>
      <vt:lpstr>Century Gothic</vt:lpstr>
      <vt:lpstr>Helvetica Neue</vt:lpstr>
      <vt:lpstr>Wingdings 3</vt:lpstr>
      <vt:lpstr>Ion</vt:lpstr>
      <vt:lpstr>Web Designing Project</vt:lpstr>
      <vt:lpstr>Acknowledgement</vt:lpstr>
      <vt:lpstr>CONTENT</vt:lpstr>
      <vt:lpstr>OBJECTIVE</vt:lpstr>
      <vt:lpstr>INTRODUCTION TO WEB DESIGNING</vt:lpstr>
      <vt:lpstr>INTRODUCTION TO OTT PLATFORM</vt:lpstr>
      <vt:lpstr>Binge</vt:lpstr>
      <vt:lpstr>VISUAL STUDIO INTERFACE</vt:lpstr>
      <vt:lpstr>LANGUAGE USED</vt:lpstr>
      <vt:lpstr>FUTURE WORKING PLAN</vt:lpstr>
      <vt:lpstr>PowerPoint Presentation</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 On  “Food Ordering System”</dc:title>
  <dc:creator>Yash Gupta</dc:creator>
  <cp:lastModifiedBy>Yash Gupta</cp:lastModifiedBy>
  <cp:revision>10</cp:revision>
  <dcterms:created xsi:type="dcterms:W3CDTF">2022-01-09T18:12:53Z</dcterms:created>
  <dcterms:modified xsi:type="dcterms:W3CDTF">2022-07-04T06:22:27Z</dcterms:modified>
</cp:coreProperties>
</file>